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Inter" panose="02000503000000020004" pitchFamily="2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1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43:23.038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3629 24575,'46'-45'0,"0"2"0,7-5 0,16-6 0,7-5-1093,-6 2 1,5-6 0,0 1-1,-4 4 1,1 0 0,2-4 272,-6 4 1,2-3 0,2-2 0,0 2 475,-3 1 0,0 1 1,0 0-1,3-3 344,-7 6 0,2-2 0,1 0 0,0-1 0,-1 1 0,-2 2 0,0 0 0,-1 1 0,0 0 0,-2 2 0,5-4 0,-1 1 0,-1 1 0,0-1 0,5-7 0,1-1 0,-1 0 0,-2 3 0,-7 9 0,-1 3 0,-1 0 0,1-2 0,2-8 0,0-2 0,0-1 0,1 1 0,4 1 0,1 1 0,0 1 0,-4 2-134,4-5 1,-4 2 0,2 2 133,4-2 0,1 1 0,-5 7-749,0 6 0,-2 3 749,16-13 0,-4 4 488,-27 22 0,-2 1-488,11-5 0,-1 0 0,-11 6 0,-4 1 0,23-9 3276,-11 5-3155,-24 16 3098,2 0-3219,-18 7 760,4 1 0,-11 6 1,-2 0-1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43:24.186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24575,'92'0'0,"-43"3"0,3 3 0,28 10 0,5 9-1446,0 10 1,7 12 1445,-24-7 0,9 9 0,3 4 0,0 2 0,-5-3-820,2 3 1,-5 0 0,1 1 0,5 4 272,-7-6 1,4 4 0,2 2 0,1 1 0,-4-1 0,-6-3 492,9 13 1,-5-2 0,-3-1-1,-3-4 225,10 6 0,-3-4 1,-2 3-172,-16-10 0,0 3 0,-2-1 0,-1-3-772,5 3 0,-2-4 0,1 2 772,11 13 0,2 4 0,-1-3 0,-6-5 0,-1-1 0,0-3-139,-6-8 1,-1-1 0,-2-2 138,13 13 0,-4-4 1638,-16-16 0,-2-2-1452,2-2 0,-1-1-186,20 30 0,-24-34 0,-1 1 0,-7 7 0,-1-2 1467,24 11-1467,-6 9 0,-2-14 0,1 2 3276,1 6-3029,-4-16-247,11 6 0,-8-6 2261,7 1-2261,-10-4 0,-8-2 0,-3-11 977,-7 8-977,0-17 0,-7 3 0,-2-5 0,-6-2 0,0 1 0,0 0 0,-6 0 0,5 0 0,-10-1 0,9 0 0,-9 1 0,9-6 0,-9 4 0,4-9 0,-5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43:36.08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1023 2575 24575,'58'-22'0,"3"-11"0,3-1 0,-22 8 0,18-11 0,18-23 0,-4 10 0,-30 11 0,-3 1 0,11-2 0,-11-15 0,9-4 0,-7-17 0,-16 32 0,-3-1 0,5-43 0,3 10 0,-14-14 0,-2 23 0,-6-27-545,-3-1 545,-7 19 0,0-16 0,0 19 0,0-1 0,0-7 0,-8-3 0,-17 5 0,4 32 0,-4 1 0,-5 6 0,-4 3 0,-7-3 0,0 0 0,9 2 0,-1 1 0,-10 2 0,-1 1 0,6 0 0,2 1 0,-4-2 0,-2 3 0,-1 2 0,0 1 0,-27-28 0,-4 16 0,9 3 0,2 15 0,8 3 0,-16 13 0,-6 3 0,-11 6 0,10 0 0,-14 0 0,23 0 0,-28 0 0,12 7 0,10 2 0,2 7 0,26 5 0,4-5 0,23 2 0,1-5 545,13-2-545,0 8 0,6 17 0,0 32 0,0-20 0,0 5-421,0 18 0,0 11 421,-1 4 0,1 10 0,1-2-996,5-13 0,2-1 0,-1 0 996,-1 7 0,-1 0 0,5-4 0,9 16 0,5-10-690,-6-29 1,1-2 689,0 12 0,1-2-196,-2-16 1,-1-3 195,10 35 638,-5-37-638,-2-5 2784,-6-15-2784,5-7 1653,-7-2-1653,1 0 0,14 18 0,8 8 0,1-4 0,3 5-1093,1 3 1,3 6 0,3-2 1058,4-3 1,2-1 0,0 1 33,-3 2 0,0 2 0,2-1-685,9 4 0,4-1 0,-4-3 685,6 9 0,-2-2 0,-14-13 0,1 2 0,-2-5-459,6 3 0,-3-2 459,-2 5 0,-1-1-43,-7-10 0,-3-4 43,16 15 3182,-18-19-3182,-9-11 2364,-10-6-2364,-6-1 1285,-6 0-1285,5-6 130,-10 4-130,5-3 0,-6 4 0,0 0 0,0 0 0,5 1 0,-4 22 0,12 16 0,-3 37 0,0-9-296,-2-26 0,0 0 296,1 26 0,-4-24 0,0-1 0,10 25-57,-13 6 57,5-21 0,-7-16 0,0-11 0,0-11 0,0-12 589,0 6-589,0-8 60,0 1-60,-12 6 0,-3 2 0,-12 6 0,1 0 0,6-6 0,-5 5 0,11-12 0,-4 6 0,6-7 0,0-6 0,0 0 0,-12-1 0,-4 9 0,-13 2 0,-3 11 0,1-5 0,7 0 0,2-2 0,7-6 0,7-2 0,-5 1 0,12-6 0,-5-1 0,7-6 0,-1 0 0,1 0 0,0 0 0,5-6 0,-4 0 0,9-5 0,-9-1 0,3 1 0,-27-3 0,-17-8 0,-35-13 0,36 16 0,1 0 0,-40-24 0,36 25 0,1 0 0,-27-23 0,-7 5 0,22 3 0,12 11 0,16 8 0,8 1 0,9 6 0,13-4 0,-5 10 0,10-10 0,-4 5 0,0-5 0,4 0 0,-10-7 0,-4-19 0,-18-19 0,-2-20 0,10 29 0,-1-2-632,-10-39 632,13 35 0,1-1 0,4 4 0,0 1 0,0-1 0,1 0 0,2 2 0,2 0 0,-4-27 0,2 2 0,13 26 0,-5 4 0,7 23 0,0 1 632,0 8-632,0-15 0,12 4 0,21-31 0,17 4 0,9-10 0,7-7 0,-15 6 0,15 0 0,-14 3 0,-5 17 0,-12 4 0,-14 9 0,-3 7 0,-5 7 0,4 2 0,-4 10 0,4-10 0,-5 5 0,0-7 0,6 7 0,-5-5 0,12 4 0,-11 0 0,4-4 0,-6 9 0,0-3 0,0 5 0,-1 0 0,1 0 0,-6-5 0,3 4 0,-3-4 0,5 5 0,-5 0 0,-1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43:37.05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0 24575,'91'0'0,"-43"0"0,4 0 0,29 0 0,3 0-582,-11 0 1,-2 0 581,-9 0 0,-1 0 190,3 0 0,-1 0-190,-2 0 0,-1 0 0,-4 0 0,-1 0 96,8 0 1,-4 0-97,-5 0 0,-10 0 0,-2 0 0,-14 0 590,13 0-590,4 0 0,0 0 0,7 0 0,0 0 0,-6 0 0,6 0 0,-16 0 0,-2 0 0,-14 0 0,-2 0 0,-6 0 0,0 0 0,-11 5 0,-1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43:41.415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1 24575,'0'61'0,"0"-3"0,0 10 0,0 25 0,0 10-1093,0-21 1,0 3 0,0 3 272,0-11 1,0 2 0,0 0 0,0-4 257,0 0 0,0-4 1,0 4 629,0 5 0,0 5 0,0 1 0,0-5-68,0 0 0,0-5 0,0 6-389,0 2 1,0 6 0,0 0 0,0-3 388,0 10 0,0-2 0,0-4 0,0-11 0,0-2 0,0-3-532,0 23 0,0-6 532,0-19 0,0-4 0,0 3 0,0-2 0,0-6 0,0-4 0,0 36 2904,0-29-2904,0 4 0,0-33 1519,0 4-1519,0-22 3276,0-2-2379,0-6 1091,0 0-1988,0 0 0,0 0 0,0-6 0,0-1 0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3225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85CCD-45D2-2F42-D68D-5435BFE1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3705E2-AF1F-D011-308D-3F6A5522EB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551C56-B8CD-A72B-77B2-0ABA3AE723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81631-2ACD-4425-CEAE-3BD09A1DF8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9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GreatGreyMouse/ADB_2025_PROJECT_RETAIL/DQ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12" Type="http://schemas.openxmlformats.org/officeDocument/2006/relationships/customXml" Target="../ink/ink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2.xml"/><Relationship Id="rId11" Type="http://schemas.openxmlformats.org/officeDocument/2006/relationships/image" Target="../media/image25.png"/><Relationship Id="rId5" Type="http://schemas.openxmlformats.org/officeDocument/2006/relationships/image" Target="../media/image22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1853" y="889754"/>
            <a:ext cx="7613094" cy="116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Data Quality Monitoring for Supply Chain Data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251853" y="2330648"/>
            <a:ext cx="7613094" cy="1190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introduces an innovative solution for ensuring the integrity and reliability of critical supply chain data. By automating the detection of data quality issues, we can transform decision-making and drive significant operational efficiencies.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251853" y="3729871"/>
            <a:ext cx="7613094" cy="1712000"/>
          </a:xfrm>
          <a:prstGeom prst="roundRect">
            <a:avLst>
              <a:gd name="adj" fmla="val 640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6" name="Shape 3"/>
          <p:cNvSpPr/>
          <p:nvPr/>
        </p:nvSpPr>
        <p:spPr>
          <a:xfrm>
            <a:off x="6228993" y="3729871"/>
            <a:ext cx="91440" cy="1712000"/>
          </a:xfrm>
          <a:prstGeom prst="roundRect">
            <a:avLst>
              <a:gd name="adj" fmla="val 8539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6529149" y="3938588"/>
            <a:ext cx="4099441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Challenge: Manual Data Checks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529149" y="4340543"/>
            <a:ext cx="7127081" cy="892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checks are time-consuming and prone to human error, especially when dealing with millions of records across numerous databases. This leads to inaccurate forecasts, lost revenue, and poor strategic decisions.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251853" y="5627727"/>
            <a:ext cx="7613094" cy="1712000"/>
          </a:xfrm>
          <a:prstGeom prst="roundRect">
            <a:avLst>
              <a:gd name="adj" fmla="val 640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Shape 7"/>
          <p:cNvSpPr/>
          <p:nvPr/>
        </p:nvSpPr>
        <p:spPr>
          <a:xfrm>
            <a:off x="6228993" y="5627727"/>
            <a:ext cx="91440" cy="1712000"/>
          </a:xfrm>
          <a:prstGeom prst="roundRect">
            <a:avLst>
              <a:gd name="adj" fmla="val 8539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6529149" y="5836444"/>
            <a:ext cx="4114205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Solution: Automated DQ System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529149" y="6238399"/>
            <a:ext cx="7127081" cy="892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Python-based system with three core algorithms detects inconsistencies, missing data, and invalid values in real-time, drastically reducing manual effort and increasing accuracy.</a:t>
            </a:r>
            <a:endParaRPr lang="en-US" sz="14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9B1BD15-9AF1-74CA-4875-62C20D20E36A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7EAA58E8-9D34-7F28-D502-E75D343D0DCB}"/>
              </a:ext>
            </a:extLst>
          </p:cNvPr>
          <p:cNvSpPr/>
          <p:nvPr/>
        </p:nvSpPr>
        <p:spPr>
          <a:xfrm>
            <a:off x="6251853" y="7706725"/>
            <a:ext cx="7613094" cy="406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</a:t>
            </a: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  <a:r>
              <a:rPr lang="ru-RU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https://</a:t>
            </a:r>
            <a:r>
              <a:rPr lang="en" sz="145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github.com</a:t>
            </a:r>
            <a:r>
              <a:rPr lang="en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/</a:t>
            </a:r>
            <a:r>
              <a:rPr lang="en" sz="145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AGreatGreyMouse</a:t>
            </a:r>
            <a:r>
              <a:rPr lang="en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/ADB_2025_PROJECT_RETAIL/DQ</a:t>
            </a: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 </a:t>
            </a:r>
            <a:endParaRPr lang="en-US" sz="1450" b="1" dirty="0"/>
          </a:p>
        </p:txBody>
      </p:sp>
      <p:sp>
        <p:nvSpPr>
          <p:cNvPr id="77" name="Text 0">
            <a:extLst>
              <a:ext uri="{FF2B5EF4-FFF2-40B4-BE49-F238E27FC236}">
                <a16:creationId xmlns:a16="http://schemas.microsoft.com/office/drawing/2014/main" id="{6542EC50-1A8E-ADDC-A20B-4DB36A167DD4}"/>
              </a:ext>
            </a:extLst>
          </p:cNvPr>
          <p:cNvSpPr/>
          <p:nvPr/>
        </p:nvSpPr>
        <p:spPr>
          <a:xfrm>
            <a:off x="267372" y="7369374"/>
            <a:ext cx="7613094" cy="116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chemeClr val="bg1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Ivan Fomin</a:t>
            </a:r>
            <a:endParaRPr lang="en-US" sz="36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415" y="513398"/>
            <a:ext cx="8687872" cy="408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Data Quality Matters: Impact &amp; Quantified Results</a:t>
            </a:r>
            <a:endParaRPr lang="en-US" sz="2550" dirty="0"/>
          </a:p>
        </p:txBody>
      </p:sp>
      <p:sp>
        <p:nvSpPr>
          <p:cNvPr id="3" name="Shape 1"/>
          <p:cNvSpPr/>
          <p:nvPr/>
        </p:nvSpPr>
        <p:spPr>
          <a:xfrm>
            <a:off x="653415" y="1264682"/>
            <a:ext cx="7184469" cy="820341"/>
          </a:xfrm>
          <a:prstGeom prst="roundRect">
            <a:avLst>
              <a:gd name="adj" fmla="val 38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791647" y="1402913"/>
            <a:ext cx="163353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Financial Impact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791647" y="1737717"/>
            <a:ext cx="6908006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Pricing errors and revenue loss.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3415" y="2215634"/>
            <a:ext cx="7184469" cy="820341"/>
          </a:xfrm>
          <a:prstGeom prst="roundRect">
            <a:avLst>
              <a:gd name="adj" fmla="val 38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791647" y="2353866"/>
            <a:ext cx="1854041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Inventory Management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91647" y="2688669"/>
            <a:ext cx="6908006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records cause stockouts or overstock situations.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653415" y="3166586"/>
            <a:ext cx="7184469" cy="820341"/>
          </a:xfrm>
          <a:prstGeom prst="roundRect">
            <a:avLst>
              <a:gd name="adj" fmla="val 38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791647" y="3304818"/>
            <a:ext cx="163353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Analytics Accuracy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791647" y="3639622"/>
            <a:ext cx="6908006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Bad data leads to misleading reports and flawed insights.</a:t>
            </a:r>
            <a:endParaRPr lang="en-US" sz="1000" dirty="0"/>
          </a:p>
        </p:txBody>
      </p:sp>
      <p:sp>
        <p:nvSpPr>
          <p:cNvPr id="12" name="Shape 10"/>
          <p:cNvSpPr/>
          <p:nvPr/>
        </p:nvSpPr>
        <p:spPr>
          <a:xfrm>
            <a:off x="653415" y="4117538"/>
            <a:ext cx="7184469" cy="820341"/>
          </a:xfrm>
          <a:prstGeom prst="roundRect">
            <a:avLst>
              <a:gd name="adj" fmla="val 3823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3" name="Text 11"/>
          <p:cNvSpPr/>
          <p:nvPr/>
        </p:nvSpPr>
        <p:spPr>
          <a:xfrm>
            <a:off x="791647" y="4255770"/>
            <a:ext cx="163353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Compliance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791647" y="4590574"/>
            <a:ext cx="6908006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integrity violations can result in penalties.</a:t>
            </a:r>
            <a:endParaRPr lang="en-US" sz="10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4354" y="1264682"/>
            <a:ext cx="4074081" cy="4074081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8164354" y="5485686"/>
            <a:ext cx="351043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Quantified Results from Test Dataset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164354" y="5861209"/>
            <a:ext cx="582013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Analyzed: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12+ tables with millions of records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8164354" y="6116003"/>
            <a:ext cx="582013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Detected: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38,016 data quality issues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8164354" y="6370796"/>
            <a:ext cx="582013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Cross-consistency problems: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1,172 (orphaned IDs)</a:t>
            </a:r>
            <a:endParaRPr lang="en-US" sz="1000" dirty="0"/>
          </a:p>
        </p:txBody>
      </p:sp>
      <p:sp>
        <p:nvSpPr>
          <p:cNvPr id="20" name="Text 17"/>
          <p:cNvSpPr/>
          <p:nvPr/>
        </p:nvSpPr>
        <p:spPr>
          <a:xfrm>
            <a:off x="8164354" y="6625590"/>
            <a:ext cx="582013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Temporal inconsistencies: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36,844 (missing time-series data)</a:t>
            </a:r>
            <a:endParaRPr lang="en-US" sz="1000" dirty="0"/>
          </a:p>
        </p:txBody>
      </p:sp>
      <p:sp>
        <p:nvSpPr>
          <p:cNvPr id="21" name="Text 18"/>
          <p:cNvSpPr/>
          <p:nvPr/>
        </p:nvSpPr>
        <p:spPr>
          <a:xfrm>
            <a:off x="8164354" y="6880384"/>
            <a:ext cx="582013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Severity: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CRITICAL</a:t>
            </a:r>
            <a:endParaRPr lang="en-US" sz="100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95FFE566-FD56-BB2C-5B4B-0646E2480928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3058" y="798195"/>
            <a:ext cx="7391757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 &amp; The Three Core Algorithms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653058" y="1480304"/>
            <a:ext cx="1852255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Components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53058" y="2026087"/>
            <a:ext cx="4584383" cy="1138357"/>
          </a:xfrm>
          <a:prstGeom prst="roundRect">
            <a:avLst>
              <a:gd name="adj" fmla="val 64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3"/>
          <p:cNvSpPr/>
          <p:nvPr/>
        </p:nvSpPr>
        <p:spPr>
          <a:xfrm>
            <a:off x="653058" y="2010847"/>
            <a:ext cx="4584383" cy="60960"/>
          </a:xfrm>
          <a:prstGeom prst="roundRect">
            <a:avLst>
              <a:gd name="adj" fmla="val 8357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Shape 4"/>
          <p:cNvSpPr/>
          <p:nvPr/>
        </p:nvSpPr>
        <p:spPr>
          <a:xfrm>
            <a:off x="2763322" y="1844159"/>
            <a:ext cx="363855" cy="363855"/>
          </a:xfrm>
          <a:prstGeom prst="roundRect">
            <a:avLst>
              <a:gd name="adj" fmla="val 25130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72502" y="1953339"/>
            <a:ext cx="145494" cy="14549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89503" y="2329220"/>
            <a:ext cx="2126218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Module (dq_checks.py)</a:t>
            </a:r>
            <a:endParaRPr lang="en-US" sz="1150" dirty="0"/>
          </a:p>
        </p:txBody>
      </p:sp>
      <p:sp>
        <p:nvSpPr>
          <p:cNvPr id="10" name="Text 6"/>
          <p:cNvSpPr/>
          <p:nvPr/>
        </p:nvSpPr>
        <p:spPr>
          <a:xfrm>
            <a:off x="789503" y="2639854"/>
            <a:ext cx="4311491" cy="38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Object-oriented DQ class with 3 algorithms, configurable thresholds, and robust error handling.</a:t>
            </a:r>
            <a:endParaRPr lang="en-US" sz="950" dirty="0"/>
          </a:p>
        </p:txBody>
      </p:sp>
      <p:sp>
        <p:nvSpPr>
          <p:cNvPr id="11" name="Shape 7"/>
          <p:cNvSpPr/>
          <p:nvPr/>
        </p:nvSpPr>
        <p:spPr>
          <a:xfrm>
            <a:off x="653058" y="3467576"/>
            <a:ext cx="4584383" cy="944285"/>
          </a:xfrm>
          <a:prstGeom prst="roundRect">
            <a:avLst>
              <a:gd name="adj" fmla="val 774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Shape 8"/>
          <p:cNvSpPr/>
          <p:nvPr/>
        </p:nvSpPr>
        <p:spPr>
          <a:xfrm>
            <a:off x="653058" y="3452336"/>
            <a:ext cx="4584383" cy="60960"/>
          </a:xfrm>
          <a:prstGeom prst="roundRect">
            <a:avLst>
              <a:gd name="adj" fmla="val 8357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Shape 9"/>
          <p:cNvSpPr/>
          <p:nvPr/>
        </p:nvSpPr>
        <p:spPr>
          <a:xfrm>
            <a:off x="2763322" y="3285649"/>
            <a:ext cx="363855" cy="363855"/>
          </a:xfrm>
          <a:prstGeom prst="roundRect">
            <a:avLst>
              <a:gd name="adj" fmla="val 25130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2502" y="3394829"/>
            <a:ext cx="145494" cy="145494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89503" y="3770709"/>
            <a:ext cx="20470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Interface (DQ_Check.ipynb)</a:t>
            </a:r>
            <a:endParaRPr lang="en-US" sz="1150" dirty="0"/>
          </a:p>
        </p:txBody>
      </p:sp>
      <p:sp>
        <p:nvSpPr>
          <p:cNvPr id="16" name="Text 11"/>
          <p:cNvSpPr/>
          <p:nvPr/>
        </p:nvSpPr>
        <p:spPr>
          <a:xfrm>
            <a:off x="789503" y="4081343"/>
            <a:ext cx="4311491" cy="194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Jupyter notebook for intuitive execution and real-time progress monitoring.</a:t>
            </a:r>
            <a:endParaRPr lang="en-US" sz="950" dirty="0"/>
          </a:p>
        </p:txBody>
      </p:sp>
      <p:sp>
        <p:nvSpPr>
          <p:cNvPr id="17" name="Shape 12"/>
          <p:cNvSpPr/>
          <p:nvPr/>
        </p:nvSpPr>
        <p:spPr>
          <a:xfrm>
            <a:off x="653058" y="4714994"/>
            <a:ext cx="4584383" cy="1138357"/>
          </a:xfrm>
          <a:prstGeom prst="roundRect">
            <a:avLst>
              <a:gd name="adj" fmla="val 64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8" name="Shape 13"/>
          <p:cNvSpPr/>
          <p:nvPr/>
        </p:nvSpPr>
        <p:spPr>
          <a:xfrm>
            <a:off x="653058" y="4699754"/>
            <a:ext cx="4584383" cy="60960"/>
          </a:xfrm>
          <a:prstGeom prst="roundRect">
            <a:avLst>
              <a:gd name="adj" fmla="val 8357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9" name="Shape 14"/>
          <p:cNvSpPr/>
          <p:nvPr/>
        </p:nvSpPr>
        <p:spPr>
          <a:xfrm>
            <a:off x="2763322" y="4533067"/>
            <a:ext cx="363855" cy="363855"/>
          </a:xfrm>
          <a:prstGeom prst="roundRect">
            <a:avLst>
              <a:gd name="adj" fmla="val 25130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72502" y="4642247"/>
            <a:ext cx="145494" cy="14549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89503" y="5018127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Data Sources</a:t>
            </a:r>
            <a:endParaRPr lang="en-US" sz="1150" dirty="0"/>
          </a:p>
        </p:txBody>
      </p:sp>
      <p:sp>
        <p:nvSpPr>
          <p:cNvPr id="22" name="Text 16"/>
          <p:cNvSpPr/>
          <p:nvPr/>
        </p:nvSpPr>
        <p:spPr>
          <a:xfrm>
            <a:off x="789503" y="5328761"/>
            <a:ext cx="4311491" cy="38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Sales, Stock, Prices, Promotions, Master Data (Products, Locations, Customers, Channels).</a:t>
            </a:r>
            <a:endParaRPr lang="en-US" sz="950" dirty="0"/>
          </a:p>
        </p:txBody>
      </p:sp>
      <p:sp>
        <p:nvSpPr>
          <p:cNvPr id="23" name="Shape 17"/>
          <p:cNvSpPr/>
          <p:nvPr/>
        </p:nvSpPr>
        <p:spPr>
          <a:xfrm>
            <a:off x="653058" y="6156484"/>
            <a:ext cx="4584383" cy="1138357"/>
          </a:xfrm>
          <a:prstGeom prst="roundRect">
            <a:avLst>
              <a:gd name="adj" fmla="val 64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4" name="Shape 18"/>
          <p:cNvSpPr/>
          <p:nvPr/>
        </p:nvSpPr>
        <p:spPr>
          <a:xfrm>
            <a:off x="653058" y="6141244"/>
            <a:ext cx="4584383" cy="60960"/>
          </a:xfrm>
          <a:prstGeom prst="roundRect">
            <a:avLst>
              <a:gd name="adj" fmla="val 83571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5" name="Shape 19"/>
          <p:cNvSpPr/>
          <p:nvPr/>
        </p:nvSpPr>
        <p:spPr>
          <a:xfrm>
            <a:off x="2763322" y="5974556"/>
            <a:ext cx="363855" cy="363855"/>
          </a:xfrm>
          <a:prstGeom prst="roundRect">
            <a:avLst>
              <a:gd name="adj" fmla="val 25130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872502" y="6083737"/>
            <a:ext cx="145494" cy="145494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89503" y="6459617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Report</a:t>
            </a:r>
            <a:endParaRPr lang="en-US" sz="1150" dirty="0"/>
          </a:p>
        </p:txBody>
      </p:sp>
      <p:sp>
        <p:nvSpPr>
          <p:cNvPr id="28" name="Text 21"/>
          <p:cNvSpPr/>
          <p:nvPr/>
        </p:nvSpPr>
        <p:spPr>
          <a:xfrm>
            <a:off x="789503" y="6770251"/>
            <a:ext cx="4311491" cy="38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Consolidated CSV report with detailed warnings, severity levels, and metadata.</a:t>
            </a:r>
            <a:endParaRPr lang="en-US" sz="950" dirty="0"/>
          </a:p>
        </p:txBody>
      </p:sp>
      <p:sp>
        <p:nvSpPr>
          <p:cNvPr id="29" name="Text 22"/>
          <p:cNvSpPr/>
          <p:nvPr/>
        </p:nvSpPr>
        <p:spPr>
          <a:xfrm>
            <a:off x="5540812" y="1480304"/>
            <a:ext cx="193321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Three Algorithms</a:t>
            </a:r>
            <a:endParaRPr lang="en-US" sz="1400" dirty="0"/>
          </a:p>
        </p:txBody>
      </p:sp>
      <p:sp>
        <p:nvSpPr>
          <p:cNvPr id="30" name="Shape 23"/>
          <p:cNvSpPr/>
          <p:nvPr/>
        </p:nvSpPr>
        <p:spPr>
          <a:xfrm>
            <a:off x="5540812" y="1791151"/>
            <a:ext cx="272891" cy="272891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1" name="Text 24"/>
          <p:cNvSpPr/>
          <p:nvPr/>
        </p:nvSpPr>
        <p:spPr>
          <a:xfrm>
            <a:off x="5586293" y="1866900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400" dirty="0"/>
          </a:p>
        </p:txBody>
      </p:sp>
      <p:sp>
        <p:nvSpPr>
          <p:cNvPr id="32" name="Text 25"/>
          <p:cNvSpPr/>
          <p:nvPr/>
        </p:nvSpPr>
        <p:spPr>
          <a:xfrm>
            <a:off x="5934908" y="1885831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Value Range Check</a:t>
            </a:r>
            <a:endParaRPr lang="en-US" sz="1150" dirty="0"/>
          </a:p>
        </p:txBody>
      </p:sp>
      <p:sp>
        <p:nvSpPr>
          <p:cNvPr id="33" name="Text 26"/>
          <p:cNvSpPr/>
          <p:nvPr/>
        </p:nvSpPr>
        <p:spPr>
          <a:xfrm>
            <a:off x="5934908" y="2196465"/>
            <a:ext cx="2563535" cy="38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Detects invalid numeric values (e.g., negative prices, stock quantities).</a:t>
            </a:r>
            <a:endParaRPr lang="en-US" sz="950" dirty="0"/>
          </a:p>
        </p:txBody>
      </p:sp>
      <p:sp>
        <p:nvSpPr>
          <p:cNvPr id="34" name="Shape 27"/>
          <p:cNvSpPr/>
          <p:nvPr/>
        </p:nvSpPr>
        <p:spPr>
          <a:xfrm>
            <a:off x="5540812" y="2774131"/>
            <a:ext cx="272891" cy="272891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5" name="Text 28"/>
          <p:cNvSpPr/>
          <p:nvPr/>
        </p:nvSpPr>
        <p:spPr>
          <a:xfrm>
            <a:off x="5586293" y="2849880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400" dirty="0"/>
          </a:p>
        </p:txBody>
      </p:sp>
      <p:sp>
        <p:nvSpPr>
          <p:cNvPr id="36" name="Text 29"/>
          <p:cNvSpPr/>
          <p:nvPr/>
        </p:nvSpPr>
        <p:spPr>
          <a:xfrm>
            <a:off x="5934908" y="2868811"/>
            <a:ext cx="1903690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Cross Consistency Check</a:t>
            </a:r>
            <a:endParaRPr lang="en-US" sz="1150" dirty="0"/>
          </a:p>
        </p:txBody>
      </p:sp>
      <p:sp>
        <p:nvSpPr>
          <p:cNvPr id="37" name="Text 30"/>
          <p:cNvSpPr/>
          <p:nvPr/>
        </p:nvSpPr>
        <p:spPr>
          <a:xfrm>
            <a:off x="5934908" y="3179445"/>
            <a:ext cx="2563535" cy="582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Finds orphaned IDs between related tables (e.g., sales records without corresponding price data).</a:t>
            </a:r>
            <a:endParaRPr lang="en-US" sz="950" dirty="0"/>
          </a:p>
        </p:txBody>
      </p:sp>
      <p:sp>
        <p:nvSpPr>
          <p:cNvPr id="38" name="Shape 31"/>
          <p:cNvSpPr/>
          <p:nvPr/>
        </p:nvSpPr>
        <p:spPr>
          <a:xfrm>
            <a:off x="5540812" y="3964435"/>
            <a:ext cx="272891" cy="272891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9" name="Text 32"/>
          <p:cNvSpPr/>
          <p:nvPr/>
        </p:nvSpPr>
        <p:spPr>
          <a:xfrm>
            <a:off x="5586293" y="4026932"/>
            <a:ext cx="18192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400" dirty="0"/>
          </a:p>
        </p:txBody>
      </p:sp>
      <p:sp>
        <p:nvSpPr>
          <p:cNvPr id="40" name="Text 33"/>
          <p:cNvSpPr/>
          <p:nvPr/>
        </p:nvSpPr>
        <p:spPr>
          <a:xfrm>
            <a:off x="5934908" y="4045863"/>
            <a:ext cx="2310170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Time Cross Consistency Check</a:t>
            </a:r>
            <a:endParaRPr lang="en-US" sz="1150" dirty="0"/>
          </a:p>
        </p:txBody>
      </p:sp>
      <p:sp>
        <p:nvSpPr>
          <p:cNvPr id="41" name="Text 34"/>
          <p:cNvSpPr/>
          <p:nvPr/>
        </p:nvSpPr>
        <p:spPr>
          <a:xfrm>
            <a:off x="5934908" y="4356497"/>
            <a:ext cx="2563535" cy="38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Detects temporal data gaps (e.g., product-location pairs missing across time periods).</a:t>
            </a:r>
            <a:endParaRPr lang="en-US" sz="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3689"/>
            <a:ext cx="1296554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Algorithm 1: Value Range Check – Detecting Invalid Numeric Values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836658"/>
            <a:ext cx="3066098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 &amp; Implementation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293025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it Does: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Scans specified columns for values outside acceptable ranges, commonly identifying negative values where only positive numbers are valid.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793790" y="2944058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Configurable Threshold: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E.g., setting a threshold of 0 to catch negative values.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793790" y="3253621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Batch Processing: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Efficiently handles multiple tables and columns.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93790" y="3563183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Metadata Tagging: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Marks problematic rows with relevant information.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93790" y="3872746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Error Handling: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Ensures continuous operation even if one table fails.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516416" y="1836658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Use Cases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516416" y="2293025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 Prices: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PRICE &lt; 0 in price tables, leading to incorrect revenue calculations.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7516416" y="2856667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 Quantities: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STOCK_QTY &lt; 0, indicating physical impossibility or error.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516416" y="3166229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 Sales: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SALES_QTY &lt; 0, implying returns are not handled separately.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516416" y="3475792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Invalid Costs: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COST &lt; N for expensive SKU with many digits price, or just negative one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1031915" y="459902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1031915" y="5085159"/>
            <a:ext cx="1280469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 prices cause incorrect revenue calculations, failed transactions, corrupted financial reports, and customer billing errors, highlighting the critical need for this check.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793790" y="4360902"/>
            <a:ext cx="22860" cy="1411010"/>
          </a:xfrm>
          <a:prstGeom prst="rect">
            <a:avLst/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Shape 15"/>
          <p:cNvSpPr/>
          <p:nvPr/>
        </p:nvSpPr>
        <p:spPr>
          <a:xfrm>
            <a:off x="793790" y="5950506"/>
            <a:ext cx="13042821" cy="1335405"/>
          </a:xfrm>
          <a:prstGeom prst="roundRect">
            <a:avLst>
              <a:gd name="adj" fmla="val 4994"/>
            </a:avLst>
          </a:prstGeom>
          <a:solidFill>
            <a:srgbClr val="C7C9EA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6165771"/>
            <a:ext cx="248007" cy="198358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1359218" y="614886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Example Finding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359218" y="6555581"/>
            <a:ext cx="12318683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test dataset showed zero issues in PRICE and PROMO_PRICE columns, indicating high quality in pricing data. This algorithm confirms valid data or highlights urgent corrections.</a:t>
            </a:r>
            <a:endParaRPr lang="en-US" sz="125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18B21BE-3856-5D32-8613-7BAD3F14A1A1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0574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Algorithm 2: Cross Consistency Check – Uncovering Orphaned IDs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68153"/>
            <a:ext cx="350460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 &amp; Implementation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93790" y="2889766"/>
            <a:ext cx="630007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it Does: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Ensures referential integrity by verifying that all IDs in one table have corresponding entries in related tables, preventing broken relationships and join failures.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3923824"/>
            <a:ext cx="6300073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Bidirectional Check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93790" y="4330541"/>
            <a:ext cx="630007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 ID Detection: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Identifies common ID columns like PRODUCT_ID or LOCATION_ID.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93790" y="4974550"/>
            <a:ext cx="63000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Pandas Merge with Indicator: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Efficiently finds orphaned records.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544157" y="2368153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Use Cases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7544157" y="2889766"/>
            <a:ext cx="6300073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without Prices: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Sales records lacking corresponding price data (e.g., </a:t>
            </a: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SELL_OUT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</a:t>
            </a: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PRICE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4157" y="3541395"/>
            <a:ext cx="6300073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 without Products: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Inventory for products not found in master data (e.g., </a:t>
            </a: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STOCK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</a:t>
            </a: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544157" y="4193024"/>
            <a:ext cx="63000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Prices without Locations: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Price entries for non-existent locations.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793790" y="5777270"/>
            <a:ext cx="4226600" cy="1671757"/>
          </a:xfrm>
          <a:prstGeom prst="roundRect">
            <a:avLst>
              <a:gd name="adj" fmla="val 455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3" name="Text 11"/>
          <p:cNvSpPr/>
          <p:nvPr/>
        </p:nvSpPr>
        <p:spPr>
          <a:xfrm>
            <a:off x="998101" y="5981581"/>
            <a:ext cx="367498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 of Orphaned IDs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98101" y="6373892"/>
            <a:ext cx="3817977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Leads to incomplete sales analysis, failed inventory lookups, broken customer analytics, and critical pricing errors.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5201841" y="5777270"/>
            <a:ext cx="4226600" cy="1671757"/>
          </a:xfrm>
          <a:prstGeom prst="roundRect">
            <a:avLst>
              <a:gd name="adj" fmla="val 455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5406152" y="598158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Example Findings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406152" y="6373892"/>
            <a:ext cx="3817977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1,172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cross-consistency issues detected, including 537 sales records missing pricing, and 395 prices without corresponding sales.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9609892" y="5777270"/>
            <a:ext cx="4226719" cy="1671757"/>
          </a:xfrm>
          <a:prstGeom prst="roundRect">
            <a:avLst>
              <a:gd name="adj" fmla="val 455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9" name="Text 17"/>
          <p:cNvSpPr/>
          <p:nvPr/>
        </p:nvSpPr>
        <p:spPr>
          <a:xfrm>
            <a:off x="9814203" y="5981581"/>
            <a:ext cx="22774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Scenario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14203" y="6373892"/>
            <a:ext cx="3818096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of </a:t>
            </a:r>
            <a:r>
              <a:rPr lang="ru-RU" sz="140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</a:t>
            </a:r>
            <a:r>
              <a:rPr lang="ru-RU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without price data make margin calculation impossible, a problem this algorithm immediately flags.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0CF922-E773-7FD5-46A5-D5F91F90395C}"/>
              </a:ext>
            </a:extLst>
          </p:cNvPr>
          <p:cNvSpPr txBox="1"/>
          <p:nvPr/>
        </p:nvSpPr>
        <p:spPr>
          <a:xfrm>
            <a:off x="596348" y="45322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78D76E99-433F-0B33-FB32-4638847A90AD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6872"/>
            <a:ext cx="13042821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Algorithm 3: Time Cross Consistency Check – Bridging Temporal Data Gaps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075974"/>
            <a:ext cx="3125391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 &amp; Two-Part Check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532340"/>
            <a:ext cx="6999208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it Does: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Verifies if product-location-date combinations are synchronized across related tables, ensuring complete time-series data.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793790" y="3303389"/>
            <a:ext cx="79296" cy="79296"/>
          </a:xfrm>
          <a:prstGeom prst="roundRect">
            <a:avLst>
              <a:gd name="adj" fmla="val 5765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031796" y="3219093"/>
            <a:ext cx="350317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1: Missing Time-Period Records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031796" y="3625810"/>
            <a:ext cx="6761202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product-location pairs with sales but no stock data for specific dates, flagging issues only if a configurable percentage threshold is exceeded.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793790" y="4535805"/>
            <a:ext cx="79296" cy="79296"/>
          </a:xfrm>
          <a:prstGeom prst="roundRect">
            <a:avLst>
              <a:gd name="adj" fmla="val 5765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7"/>
          <p:cNvSpPr/>
          <p:nvPr/>
        </p:nvSpPr>
        <p:spPr>
          <a:xfrm>
            <a:off x="1031796" y="4451509"/>
            <a:ext cx="387560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2: Infrequent Occurrence Detection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31796" y="4858226"/>
            <a:ext cx="6761202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Flags products appearing in very few time periods, suggesting potential data entry errors or discontinued items. Uses a threshold for minimum expected frequency.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8187809" y="2075974"/>
            <a:ext cx="402169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 of Temporal Gaps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187809" y="2532340"/>
            <a:ext cx="565630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Forecast Errors: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Gaps create holes in time-series models.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8187809" y="2841903"/>
            <a:ext cx="565630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Inventory Problems: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Difficulty reconciling sales and stock movements.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8187809" y="3151465"/>
            <a:ext cx="565630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Pricing Issues: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Transactions without valid prices.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8187809" y="3461028"/>
            <a:ext cx="565630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Compliance Violations: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Missing data for audits.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793790" y="5723573"/>
            <a:ext cx="6441996" cy="1819037"/>
          </a:xfrm>
          <a:prstGeom prst="roundRect">
            <a:avLst>
              <a:gd name="adj" fmla="val 36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7" name="Shape 15"/>
          <p:cNvSpPr/>
          <p:nvPr/>
        </p:nvSpPr>
        <p:spPr>
          <a:xfrm>
            <a:off x="960120" y="5889903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1089" y="6020872"/>
            <a:ext cx="214313" cy="214312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960120" y="652486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Example Findings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960120" y="6868120"/>
            <a:ext cx="610933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36,844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temporal issues detected, primarily sales records missing stock data (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34,451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and stock records without sales (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2,513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250" dirty="0"/>
          </a:p>
        </p:txBody>
      </p:sp>
      <p:sp>
        <p:nvSpPr>
          <p:cNvPr id="21" name="Shape 18"/>
          <p:cNvSpPr/>
          <p:nvPr/>
        </p:nvSpPr>
        <p:spPr>
          <a:xfrm>
            <a:off x="7394496" y="5723573"/>
            <a:ext cx="6442115" cy="1819037"/>
          </a:xfrm>
          <a:prstGeom prst="roundRect">
            <a:avLst>
              <a:gd name="adj" fmla="val 36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2" name="Shape 19"/>
          <p:cNvSpPr/>
          <p:nvPr/>
        </p:nvSpPr>
        <p:spPr>
          <a:xfrm>
            <a:off x="7560826" y="5889903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91795" y="6020872"/>
            <a:ext cx="214313" cy="214312"/>
          </a:xfrm>
          <a:prstGeom prst="rect">
            <a:avLst/>
          </a:prstGeom>
        </p:spPr>
      </p:pic>
      <p:sp>
        <p:nvSpPr>
          <p:cNvPr id="24" name="Text 20"/>
          <p:cNvSpPr/>
          <p:nvPr/>
        </p:nvSpPr>
        <p:spPr>
          <a:xfrm>
            <a:off x="7560826" y="6524863"/>
            <a:ext cx="199274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Scenario</a:t>
            </a:r>
            <a:endParaRPr lang="en-US" sz="1550" dirty="0"/>
          </a:p>
        </p:txBody>
      </p:sp>
      <p:sp>
        <p:nvSpPr>
          <p:cNvPr id="25" name="Text 21"/>
          <p:cNvSpPr/>
          <p:nvPr/>
        </p:nvSpPr>
        <p:spPr>
          <a:xfrm>
            <a:off x="7560826" y="6868120"/>
            <a:ext cx="6109454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of a 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80001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Location 600002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Jan 15, but no stock entry, raises critical questions about data synchronization and accuracy.</a:t>
            </a:r>
            <a:endParaRPr lang="en-US" sz="1250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FCD9C357-218C-0DF6-7B96-CF6863DD075A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568881"/>
            <a:ext cx="6399014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Execution &amp; Actionable Results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724138" y="1325285"/>
            <a:ext cx="2728674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Configuration &amp; Live Output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24138" y="1711762"/>
            <a:ext cx="7777996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allows flexible configuration of thresholds, tables, and data paths. Real-time feedback keeps users informed about progress and identified issues.</a:t>
            </a:r>
            <a:endParaRPr lang="en-US" sz="1050" dirty="0"/>
          </a:p>
        </p:txBody>
      </p:sp>
      <p:sp>
        <p:nvSpPr>
          <p:cNvPr id="5" name="Shape 3"/>
          <p:cNvSpPr/>
          <p:nvPr/>
        </p:nvSpPr>
        <p:spPr>
          <a:xfrm>
            <a:off x="724138" y="2293501"/>
            <a:ext cx="7777996" cy="2139077"/>
          </a:xfrm>
          <a:prstGeom prst="roundRect">
            <a:avLst>
              <a:gd name="adj" fmla="val 264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4"/>
          <p:cNvSpPr/>
          <p:nvPr/>
        </p:nvSpPr>
        <p:spPr>
          <a:xfrm>
            <a:off x="717471" y="2293501"/>
            <a:ext cx="7791331" cy="2139077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851892" y="2394347"/>
            <a:ext cx="7522488" cy="193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Configure thresholds and tables
th_values = {
  'val_range': 0,
  'time_cross_consistency': 2,
}
# Run all checks
dq = DQ(check_id=123, input_tables=input_tables, th_values=th_values, data_path='data/')
dq.check()
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724138" y="4583787"/>
            <a:ext cx="7777996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Live Output: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050" dirty="0"/>
          </a:p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[1/3] Checking value ranges... Found 0 issues</a:t>
            </a:r>
            <a:endParaRPr lang="en-US" sz="1050" dirty="0"/>
          </a:p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[2/3] Checking cross-consistency... Found 1,172 issues</a:t>
            </a:r>
            <a:endParaRPr lang="en-US" sz="1050" dirty="0"/>
          </a:p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[3/3] Checking time-consistency... Found 36,844 issues</a:t>
            </a:r>
            <a:endParaRPr lang="en-US" sz="1050" dirty="0"/>
          </a:p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[4/4] Formatting output... COMPLETE: Found 38,016 total issues (CRITICAL severity)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8837890" y="1325285"/>
            <a:ext cx="2244923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Table Structure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8837890" y="1728549"/>
            <a:ext cx="5075873" cy="3050143"/>
          </a:xfrm>
          <a:prstGeom prst="roundRect">
            <a:avLst>
              <a:gd name="adj" fmla="val 185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Shape 9"/>
          <p:cNvSpPr/>
          <p:nvPr/>
        </p:nvSpPr>
        <p:spPr>
          <a:xfrm>
            <a:off x="8845510" y="1736169"/>
            <a:ext cx="5060633" cy="3917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8980051" y="1824395"/>
            <a:ext cx="124551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Column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10502027" y="1824395"/>
            <a:ext cx="988695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11767185" y="1824395"/>
            <a:ext cx="200453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Description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8845510" y="2127885"/>
            <a:ext cx="5060633" cy="6069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8980051" y="2216110"/>
            <a:ext cx="124551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INPUT_TABLE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10502027" y="2216110"/>
            <a:ext cx="988695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DPS_SELL_OUT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11767185" y="2216110"/>
            <a:ext cx="200453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Affected table(s)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8845510" y="2734866"/>
            <a:ext cx="5060633" cy="6069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Text 18"/>
          <p:cNvSpPr/>
          <p:nvPr/>
        </p:nvSpPr>
        <p:spPr>
          <a:xfrm>
            <a:off x="8980051" y="2823091"/>
            <a:ext cx="124551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WARNING_TYPE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10502027" y="2823091"/>
            <a:ext cx="988695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cross_consistency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11767185" y="2823091"/>
            <a:ext cx="200453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of check</a:t>
            </a:r>
            <a:endParaRPr lang="en-US" sz="1050" dirty="0"/>
          </a:p>
        </p:txBody>
      </p:sp>
      <p:sp>
        <p:nvSpPr>
          <p:cNvPr id="23" name="Shape 21"/>
          <p:cNvSpPr/>
          <p:nvPr/>
        </p:nvSpPr>
        <p:spPr>
          <a:xfrm>
            <a:off x="8845510" y="3341846"/>
            <a:ext cx="5060633" cy="8222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4" name="Text 22"/>
          <p:cNvSpPr/>
          <p:nvPr/>
        </p:nvSpPr>
        <p:spPr>
          <a:xfrm>
            <a:off x="8980051" y="3430072"/>
            <a:ext cx="124551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WARNING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10502027" y="3430072"/>
            <a:ext cx="988695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80001 missing price data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11767185" y="3430072"/>
            <a:ext cx="200453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Human-readable issue</a:t>
            </a:r>
            <a:endParaRPr lang="en-US" sz="1050" dirty="0"/>
          </a:p>
        </p:txBody>
      </p:sp>
      <p:sp>
        <p:nvSpPr>
          <p:cNvPr id="27" name="Shape 25"/>
          <p:cNvSpPr/>
          <p:nvPr/>
        </p:nvSpPr>
        <p:spPr>
          <a:xfrm>
            <a:off x="8845510" y="4164092"/>
            <a:ext cx="5060633" cy="6069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8" name="Text 26"/>
          <p:cNvSpPr/>
          <p:nvPr/>
        </p:nvSpPr>
        <p:spPr>
          <a:xfrm>
            <a:off x="8980051" y="4252317"/>
            <a:ext cx="124551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Hierarchy Columns</a:t>
            </a: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10502027" y="4252317"/>
            <a:ext cx="988695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PRODUCT_LVL_ID8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11767185" y="4252317"/>
            <a:ext cx="200453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Contextual identifiers</a:t>
            </a: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8837890" y="4929902"/>
            <a:ext cx="5075873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Processing time: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&lt;2 minutes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comprehensive checks.</a:t>
            </a:r>
            <a:endParaRPr lang="en-US" sz="1050" dirty="0"/>
          </a:p>
        </p:txBody>
      </p:sp>
      <p:sp>
        <p:nvSpPr>
          <p:cNvPr id="32" name="Shape 30"/>
          <p:cNvSpPr/>
          <p:nvPr/>
        </p:nvSpPr>
        <p:spPr>
          <a:xfrm>
            <a:off x="724138" y="5932289"/>
            <a:ext cx="6523792" cy="1733312"/>
          </a:xfrm>
          <a:prstGeom prst="roundRect">
            <a:avLst>
              <a:gd name="adj" fmla="val 3259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3" name="Shape 31"/>
          <p:cNvSpPr/>
          <p:nvPr/>
        </p:nvSpPr>
        <p:spPr>
          <a:xfrm>
            <a:off x="739378" y="5947529"/>
            <a:ext cx="6493312" cy="403384"/>
          </a:xfrm>
          <a:prstGeom prst="roundRect">
            <a:avLst>
              <a:gd name="adj" fmla="val 9469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4" name="Text 32"/>
          <p:cNvSpPr/>
          <p:nvPr/>
        </p:nvSpPr>
        <p:spPr>
          <a:xfrm>
            <a:off x="3885128" y="6019324"/>
            <a:ext cx="201692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550" dirty="0"/>
          </a:p>
        </p:txBody>
      </p:sp>
      <p:sp>
        <p:nvSpPr>
          <p:cNvPr id="35" name="Text 33"/>
          <p:cNvSpPr/>
          <p:nvPr/>
        </p:nvSpPr>
        <p:spPr>
          <a:xfrm>
            <a:off x="873800" y="6485334"/>
            <a:ext cx="1681043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Issues Found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873800" y="6776085"/>
            <a:ext cx="622446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DPS_SELL_OUT → DPS_STOCK: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34,451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mismatches (97%)</a:t>
            </a:r>
            <a:endParaRPr lang="en-US" sz="1050" dirty="0"/>
          </a:p>
        </p:txBody>
      </p:sp>
      <p:sp>
        <p:nvSpPr>
          <p:cNvPr id="37" name="Text 35"/>
          <p:cNvSpPr/>
          <p:nvPr/>
        </p:nvSpPr>
        <p:spPr>
          <a:xfrm>
            <a:off x="873800" y="7038380"/>
            <a:ext cx="622446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DPS_STOCK → DPS_SELL_OUT: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2,513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orphans</a:t>
            </a:r>
            <a:endParaRPr lang="en-US" sz="1050" dirty="0"/>
          </a:p>
        </p:txBody>
      </p:sp>
      <p:sp>
        <p:nvSpPr>
          <p:cNvPr id="38" name="Text 36"/>
          <p:cNvSpPr/>
          <p:nvPr/>
        </p:nvSpPr>
        <p:spPr>
          <a:xfrm>
            <a:off x="873800" y="7300674"/>
            <a:ext cx="6224468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DPS_SELL_OUT → DPS_PRICE: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537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missing prices</a:t>
            </a:r>
            <a:endParaRPr lang="en-US" sz="1050" dirty="0"/>
          </a:p>
        </p:txBody>
      </p:sp>
      <p:sp>
        <p:nvSpPr>
          <p:cNvPr id="39" name="Shape 37"/>
          <p:cNvSpPr/>
          <p:nvPr/>
        </p:nvSpPr>
        <p:spPr>
          <a:xfrm>
            <a:off x="7382351" y="5932289"/>
            <a:ext cx="6523911" cy="1733312"/>
          </a:xfrm>
          <a:prstGeom prst="roundRect">
            <a:avLst>
              <a:gd name="adj" fmla="val 3259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0" name="Shape 38"/>
          <p:cNvSpPr/>
          <p:nvPr/>
        </p:nvSpPr>
        <p:spPr>
          <a:xfrm>
            <a:off x="7397591" y="5947529"/>
            <a:ext cx="6493431" cy="403384"/>
          </a:xfrm>
          <a:prstGeom prst="roundRect">
            <a:avLst>
              <a:gd name="adj" fmla="val 9469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1" name="Text 39"/>
          <p:cNvSpPr/>
          <p:nvPr/>
        </p:nvSpPr>
        <p:spPr>
          <a:xfrm>
            <a:off x="10543461" y="6019324"/>
            <a:ext cx="201692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550" dirty="0"/>
          </a:p>
        </p:txBody>
      </p:sp>
      <p:sp>
        <p:nvSpPr>
          <p:cNvPr id="42" name="Text 40"/>
          <p:cNvSpPr/>
          <p:nvPr/>
        </p:nvSpPr>
        <p:spPr>
          <a:xfrm>
            <a:off x="7532013" y="6485334"/>
            <a:ext cx="1681043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Export &amp; Integration</a:t>
            </a:r>
            <a:endParaRPr lang="en-US" sz="1300" dirty="0"/>
          </a:p>
        </p:txBody>
      </p:sp>
      <p:sp>
        <p:nvSpPr>
          <p:cNvPr id="43" name="Text 41"/>
          <p:cNvSpPr/>
          <p:nvPr/>
        </p:nvSpPr>
        <p:spPr>
          <a:xfrm>
            <a:off x="7532013" y="6776085"/>
            <a:ext cx="6224587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CSV export for easy data sharing.</a:t>
            </a:r>
            <a:endParaRPr lang="en-US" sz="1050" dirty="0"/>
          </a:p>
        </p:txBody>
      </p:sp>
      <p:sp>
        <p:nvSpPr>
          <p:cNvPr id="44" name="Text 42"/>
          <p:cNvSpPr/>
          <p:nvPr/>
        </p:nvSpPr>
        <p:spPr>
          <a:xfrm>
            <a:off x="7532013" y="7038380"/>
            <a:ext cx="6224587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BI tools like Tableau and Power BI.</a:t>
            </a:r>
            <a:endParaRPr lang="en-US" sz="1050" dirty="0"/>
          </a:p>
        </p:txBody>
      </p:sp>
      <p:sp>
        <p:nvSpPr>
          <p:cNvPr id="45" name="Text 43"/>
          <p:cNvSpPr/>
          <p:nvPr/>
        </p:nvSpPr>
        <p:spPr>
          <a:xfrm>
            <a:off x="7532013" y="7300674"/>
            <a:ext cx="6224587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pipeline alerts for proactive issue resolution.</a:t>
            </a:r>
            <a:endParaRPr lang="en-US" sz="1050" dirty="0"/>
          </a:p>
        </p:txBody>
      </p:sp>
      <p:sp>
        <p:nvSpPr>
          <p:cNvPr id="46" name="Прямоугольник 45">
            <a:extLst>
              <a:ext uri="{FF2B5EF4-FFF2-40B4-BE49-F238E27FC236}">
                <a16:creationId xmlns:a16="http://schemas.microsoft.com/office/drawing/2014/main" id="{3EC70033-A9BB-6692-1637-91CD1983620E}"/>
              </a:ext>
            </a:extLst>
          </p:cNvPr>
          <p:cNvSpPr/>
          <p:nvPr/>
        </p:nvSpPr>
        <p:spPr>
          <a:xfrm>
            <a:off x="12801600" y="7712630"/>
            <a:ext cx="1828800" cy="51697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5442"/>
            <a:ext cx="686478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04712"/>
            <a:ext cx="2834640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Immediate Business Value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9035" y="1951434"/>
            <a:ext cx="221099" cy="2210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72897" y="194691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Time Savings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1272897" y="2324695"/>
            <a:ext cx="586251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validation reduced from 40 hours/week to just 2 minutes, achieving a </a:t>
            </a: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99.5% reduction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Analysts can now focus on insights, not cleaning.</a:t>
            </a:r>
            <a:endParaRPr lang="en-US" sz="1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9035" y="3095506"/>
            <a:ext cx="221099" cy="22109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2897" y="309098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Error Prevention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1272897" y="3468767"/>
            <a:ext cx="586251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Catches critical data quality issues before they impact production, preventing bad forecasts, incorrect decisions, and costly emergency fixes.</a:t>
            </a:r>
            <a:endParaRPr lang="en-US" sz="11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9035" y="4239578"/>
            <a:ext cx="221099" cy="22109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272897" y="423505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Confidence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1272897" y="4612838"/>
            <a:ext cx="586251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Increases stakeholder trust in data, leading to faster, more reliable decision-making and providing a complete audit trail.</a:t>
            </a:r>
            <a:endParaRPr lang="en-US" sz="11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9035" y="5383649"/>
            <a:ext cx="221099" cy="22109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72897" y="537912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Cost Reduction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1272897" y="5756910"/>
            <a:ext cx="586251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Minimizes rework, prevents revenue leakage from pricing errors, and improves inventory management, directly impacting the bottom line.</a:t>
            </a:r>
            <a:endParaRPr lang="en-US" sz="1150" dirty="0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243E5A1-319A-B0B7-9E6C-03C48EE2D9E0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1" name="Рисунок 40" descr="Изображение выглядит как текст, одежда, человек, снимок экран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1977213-7426-DF01-D875-0670E0FA24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5895" y="2324695"/>
            <a:ext cx="5275470" cy="392335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04112-35B3-2937-0B83-416C395D8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F24EE7EB-1BC9-464D-8123-0E55BFAF207A}"/>
              </a:ext>
            </a:extLst>
          </p:cNvPr>
          <p:cNvSpPr/>
          <p:nvPr/>
        </p:nvSpPr>
        <p:spPr>
          <a:xfrm>
            <a:off x="12801600" y="7593496"/>
            <a:ext cx="1828800" cy="6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 descr="Изображение выглядит как текст, млекопитающее, Мелкие и средние кошки, Вибриссы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D0AF54F-44D5-D446-5DAE-ECCB9252D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343" y="352500"/>
            <a:ext cx="11393714" cy="7524599"/>
          </a:xfrm>
          <a:prstGeom prst="rect">
            <a:avLst/>
          </a:prstGeom>
        </p:spPr>
      </p:pic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527CEE0-D94F-358C-D81B-78F279758852}"/>
              </a:ext>
            </a:extLst>
          </p:cNvPr>
          <p:cNvGrpSpPr/>
          <p:nvPr/>
        </p:nvGrpSpPr>
        <p:grpSpPr>
          <a:xfrm>
            <a:off x="8677473" y="5120542"/>
            <a:ext cx="4016520" cy="1750320"/>
            <a:chOff x="8677473" y="5120542"/>
            <a:chExt cx="4016520" cy="1750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8" name="Рукописный ввод 17">
                  <a:extLst>
                    <a:ext uri="{FF2B5EF4-FFF2-40B4-BE49-F238E27FC236}">
                      <a16:creationId xmlns:a16="http://schemas.microsoft.com/office/drawing/2014/main" id="{2E8B556B-B3CD-DE4D-93BE-42B35006CE4A}"/>
                    </a:ext>
                  </a:extLst>
                </p14:cNvPr>
                <p14:cNvContentPartPr/>
                <p14:nvPr/>
              </p14:nvContentPartPr>
              <p14:xfrm>
                <a:off x="8856393" y="5185342"/>
                <a:ext cx="1604520" cy="1306440"/>
              </p14:xfrm>
            </p:contentPart>
          </mc:Choice>
          <mc:Fallback>
            <p:pic>
              <p:nvPicPr>
                <p:cNvPr id="18" name="Рукописный ввод 17">
                  <a:extLst>
                    <a:ext uri="{FF2B5EF4-FFF2-40B4-BE49-F238E27FC236}">
                      <a16:creationId xmlns:a16="http://schemas.microsoft.com/office/drawing/2014/main" id="{2E8B556B-B3CD-DE4D-93BE-42B35006CE4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820753" y="5149342"/>
                  <a:ext cx="1676160" cy="137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9" name="Рукописный ввод 18">
                  <a:extLst>
                    <a:ext uri="{FF2B5EF4-FFF2-40B4-BE49-F238E27FC236}">
                      <a16:creationId xmlns:a16="http://schemas.microsoft.com/office/drawing/2014/main" id="{419B8F05-9C31-393A-C5BD-8B927BCBBBDF}"/>
                    </a:ext>
                  </a:extLst>
                </p14:cNvPr>
                <p14:cNvContentPartPr/>
                <p14:nvPr/>
              </p14:nvContentPartPr>
              <p14:xfrm>
                <a:off x="8677473" y="5213062"/>
                <a:ext cx="1564200" cy="1318680"/>
              </p14:xfrm>
            </p:contentPart>
          </mc:Choice>
          <mc:Fallback>
            <p:pic>
              <p:nvPicPr>
                <p:cNvPr id="19" name="Рукописный ввод 18">
                  <a:extLst>
                    <a:ext uri="{FF2B5EF4-FFF2-40B4-BE49-F238E27FC236}">
                      <a16:creationId xmlns:a16="http://schemas.microsoft.com/office/drawing/2014/main" id="{419B8F05-9C31-393A-C5BD-8B927BCBBBDF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41473" y="5177062"/>
                  <a:ext cx="1635840" cy="139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26" name="Рукописный ввод 25">
                  <a:extLst>
                    <a:ext uri="{FF2B5EF4-FFF2-40B4-BE49-F238E27FC236}">
                      <a16:creationId xmlns:a16="http://schemas.microsoft.com/office/drawing/2014/main" id="{A7BA644F-535B-D4AB-5D42-C3CDA1036BAB}"/>
                    </a:ext>
                  </a:extLst>
                </p14:cNvPr>
                <p14:cNvContentPartPr/>
                <p14:nvPr/>
              </p14:nvContentPartPr>
              <p14:xfrm>
                <a:off x="10983273" y="5120542"/>
                <a:ext cx="690120" cy="1750320"/>
              </p14:xfrm>
            </p:contentPart>
          </mc:Choice>
          <mc:Fallback>
            <p:pic>
              <p:nvPicPr>
                <p:cNvPr id="26" name="Рукописный ввод 25">
                  <a:extLst>
                    <a:ext uri="{FF2B5EF4-FFF2-40B4-BE49-F238E27FC236}">
                      <a16:creationId xmlns:a16="http://schemas.microsoft.com/office/drawing/2014/main" id="{A7BA644F-535B-D4AB-5D42-C3CDA1036BAB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947633" y="5084902"/>
                  <a:ext cx="761760" cy="18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29" name="Рукописный ввод 28">
                  <a:extLst>
                    <a:ext uri="{FF2B5EF4-FFF2-40B4-BE49-F238E27FC236}">
                      <a16:creationId xmlns:a16="http://schemas.microsoft.com/office/drawing/2014/main" id="{6A3A84EC-9D96-917D-DA44-BBCA502D8CB0}"/>
                    </a:ext>
                  </a:extLst>
                </p14:cNvPr>
                <p14:cNvContentPartPr/>
                <p14:nvPr/>
              </p14:nvContentPartPr>
              <p14:xfrm>
                <a:off x="12067593" y="5992822"/>
                <a:ext cx="626400" cy="4320"/>
              </p14:xfrm>
            </p:contentPart>
          </mc:Choice>
          <mc:Fallback>
            <p:pic>
              <p:nvPicPr>
                <p:cNvPr id="29" name="Рукописный ввод 28">
                  <a:extLst>
                    <a:ext uri="{FF2B5EF4-FFF2-40B4-BE49-F238E27FC236}">
                      <a16:creationId xmlns:a16="http://schemas.microsoft.com/office/drawing/2014/main" id="{6A3A84EC-9D96-917D-DA44-BBCA502D8CB0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031953" y="5956822"/>
                  <a:ext cx="69804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35" name="Рукописный ввод 34">
                  <a:extLst>
                    <a:ext uri="{FF2B5EF4-FFF2-40B4-BE49-F238E27FC236}">
                      <a16:creationId xmlns:a16="http://schemas.microsoft.com/office/drawing/2014/main" id="{D07FC192-2665-F8DA-49D0-1C99356DC869}"/>
                    </a:ext>
                  </a:extLst>
                </p14:cNvPr>
                <p14:cNvContentPartPr/>
                <p14:nvPr/>
              </p14:nvContentPartPr>
              <p14:xfrm>
                <a:off x="12339753" y="5479102"/>
                <a:ext cx="360" cy="1302120"/>
              </p14:xfrm>
            </p:contentPart>
          </mc:Choice>
          <mc:Fallback>
            <p:pic>
              <p:nvPicPr>
                <p:cNvPr id="35" name="Рукописный ввод 34">
                  <a:extLst>
                    <a:ext uri="{FF2B5EF4-FFF2-40B4-BE49-F238E27FC236}">
                      <a16:creationId xmlns:a16="http://schemas.microsoft.com/office/drawing/2014/main" id="{D07FC192-2665-F8DA-49D0-1C99356DC869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2304113" y="5443462"/>
                  <a:ext cx="72000" cy="1373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200889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1379</Words>
  <Application>Microsoft Macintosh PowerPoint</Application>
  <PresentationFormat>Произвольный</PresentationFormat>
  <Paragraphs>146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Consolas</vt:lpstr>
      <vt:lpstr>Arial</vt:lpstr>
      <vt:lpstr>Inter</vt:lpstr>
      <vt:lpstr>Inter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Фомин Иван Сергеевич</cp:lastModifiedBy>
  <cp:revision>3</cp:revision>
  <dcterms:created xsi:type="dcterms:W3CDTF">2025-12-17T20:11:47Z</dcterms:created>
  <dcterms:modified xsi:type="dcterms:W3CDTF">2025-12-17T20:50:58Z</dcterms:modified>
</cp:coreProperties>
</file>